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Bricolage Grotesque Semi Bold" panose="020B0604020202020204" charset="0"/>
      <p:regular r:id="rId9"/>
    </p:embeddedFont>
    <p:embeddedFont>
      <p:font typeface="Inter"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08"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tm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737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tm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6.tm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6.tmp"/><Relationship Id="rId4" Type="http://schemas.openxmlformats.org/officeDocument/2006/relationships/image" Target="../media/image10.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C2926"/>
                </a:solidFill>
                <a:latin typeface="Bricolage Grotesque Semi Bold" pitchFamily="34" charset="0"/>
                <a:ea typeface="Bricolage Grotesque Semi Bold" pitchFamily="34" charset="-122"/>
                <a:cs typeface="Bricolage Grotesque Semi Bold" pitchFamily="34" charset="-120"/>
              </a:rPr>
              <a:t>Freelance Income Summary</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Welcome to our Freelance Income Summary Report. This presentation provides an in-depth look at our project performance, financial health, and strategic insights across various service lines and regions.</a:t>
            </a:r>
            <a:endParaRPr lang="en-US" sz="1750" dirty="0"/>
          </a:p>
        </p:txBody>
      </p:sp>
      <p:pic>
        <p:nvPicPr>
          <p:cNvPr id="12" name="Picture 11">
            <a:extLst>
              <a:ext uri="{FF2B5EF4-FFF2-40B4-BE49-F238E27FC236}">
                <a16:creationId xmlns:a16="http://schemas.microsoft.com/office/drawing/2014/main" id="{F0C2EA77-0990-B2A0-B187-95AE633983AB}"/>
              </a:ext>
            </a:extLst>
          </p:cNvPr>
          <p:cNvPicPr>
            <a:picLocks noChangeAspect="1"/>
          </p:cNvPicPr>
          <p:nvPr/>
        </p:nvPicPr>
        <p:blipFill>
          <a:blip r:embed="rId4"/>
          <a:srcRect l="130030" t="99643" r="-79936" b="-5280"/>
          <a:stretch>
            <a:fillRect/>
          </a:stretch>
        </p:blipFill>
        <p:spPr>
          <a:xfrm>
            <a:off x="12092940" y="7490459"/>
            <a:ext cx="2537460" cy="723901"/>
          </a:xfrm>
          <a:prstGeom prst="rect">
            <a:avLst/>
          </a:prstGeom>
        </p:spPr>
      </p:pic>
      <p:pic>
        <p:nvPicPr>
          <p:cNvPr id="13" name="Picture 12">
            <a:extLst>
              <a:ext uri="{FF2B5EF4-FFF2-40B4-BE49-F238E27FC236}">
                <a16:creationId xmlns:a16="http://schemas.microsoft.com/office/drawing/2014/main" id="{5B4B7E13-6916-10A7-BD35-814910F2C346}"/>
              </a:ext>
            </a:extLst>
          </p:cNvPr>
          <p:cNvPicPr>
            <a:picLocks noChangeAspect="1"/>
          </p:cNvPicPr>
          <p:nvPr/>
        </p:nvPicPr>
        <p:blipFill>
          <a:blip r:embed="rId4"/>
          <a:srcRect l="31321" t="81551" r="43902" b="8824"/>
          <a:stretch>
            <a:fillRect/>
          </a:stretch>
        </p:blipFill>
        <p:spPr>
          <a:xfrm>
            <a:off x="12336779" y="7741919"/>
            <a:ext cx="2240281" cy="4191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0011"/>
            <a:ext cx="6528792" cy="708779"/>
          </a:xfrm>
          <a:prstGeom prst="rect">
            <a:avLst/>
          </a:prstGeom>
          <a:noFill/>
          <a:ln/>
        </p:spPr>
        <p:txBody>
          <a:bodyPr wrap="none" lIns="0" tIns="0" rIns="0" bIns="0" rtlCol="0" anchor="t"/>
          <a:lstStyle/>
          <a:p>
            <a:pPr marL="0" indent="0" algn="l">
              <a:lnSpc>
                <a:spcPts val="5550"/>
              </a:lnSpc>
              <a:buNone/>
            </a:pPr>
            <a:r>
              <a:rPr lang="en-US" sz="4450" dirty="0">
                <a:solidFill>
                  <a:srgbClr val="2C2926"/>
                </a:solidFill>
                <a:latin typeface="Bricolage Grotesque Semi Bold" pitchFamily="34" charset="0"/>
                <a:ea typeface="Bricolage Grotesque Semi Bold" pitchFamily="34" charset="-122"/>
                <a:cs typeface="Bricolage Grotesque Semi Bold" pitchFamily="34" charset="-120"/>
              </a:rPr>
              <a:t>Key Financial Highlights</a:t>
            </a:r>
            <a:endParaRPr lang="en-US" sz="4450" dirty="0"/>
          </a:p>
        </p:txBody>
      </p:sp>
      <p:sp>
        <p:nvSpPr>
          <p:cNvPr id="3" name="Text 1"/>
          <p:cNvSpPr/>
          <p:nvPr/>
        </p:nvSpPr>
        <p:spPr>
          <a:xfrm>
            <a:off x="793790" y="3265765"/>
            <a:ext cx="3048000" cy="748427"/>
          </a:xfrm>
          <a:prstGeom prst="rect">
            <a:avLst/>
          </a:prstGeom>
          <a:noFill/>
          <a:ln/>
        </p:spPr>
        <p:txBody>
          <a:bodyPr wrap="none" lIns="0" tIns="0" rIns="0" bIns="0" rtlCol="0" anchor="t"/>
          <a:lstStyle/>
          <a:p>
            <a:pPr marL="0" indent="0" algn="ctr">
              <a:lnSpc>
                <a:spcPts val="5850"/>
              </a:lnSpc>
              <a:buNone/>
            </a:pPr>
            <a:r>
              <a:rPr lang="en-US" sz="5850" dirty="0">
                <a:solidFill>
                  <a:srgbClr val="2C2926"/>
                </a:solidFill>
                <a:latin typeface="Bricolage Grotesque Semi Bold" pitchFamily="34" charset="0"/>
                <a:ea typeface="Bricolage Grotesque Semi Bold" pitchFamily="34" charset="-122"/>
                <a:cs typeface="Bricolage Grotesque Semi Bold" pitchFamily="34" charset="-120"/>
              </a:rPr>
              <a:t>68</a:t>
            </a:r>
            <a:endParaRPr lang="en-US" sz="5850" dirty="0"/>
          </a:p>
        </p:txBody>
      </p:sp>
      <p:sp>
        <p:nvSpPr>
          <p:cNvPr id="4" name="Text 2"/>
          <p:cNvSpPr/>
          <p:nvPr/>
        </p:nvSpPr>
        <p:spPr>
          <a:xfrm>
            <a:off x="900113" y="429756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Total Projects</a:t>
            </a:r>
            <a:endParaRPr lang="en-US" sz="2200" dirty="0"/>
          </a:p>
        </p:txBody>
      </p:sp>
      <p:sp>
        <p:nvSpPr>
          <p:cNvPr id="5" name="Text 3"/>
          <p:cNvSpPr/>
          <p:nvPr/>
        </p:nvSpPr>
        <p:spPr>
          <a:xfrm>
            <a:off x="793790" y="4787979"/>
            <a:ext cx="3048000" cy="1088708"/>
          </a:xfrm>
          <a:prstGeom prst="rect">
            <a:avLst/>
          </a:prstGeom>
          <a:noFill/>
          <a:ln/>
        </p:spPr>
        <p:txBody>
          <a:bodyPr wrap="square" lIns="0" tIns="0" rIns="0" bIns="0" rtlCol="0" anchor="t"/>
          <a:lstStyle/>
          <a:p>
            <a:pPr marL="0" indent="0" algn="ctr">
              <a:lnSpc>
                <a:spcPts val="2850"/>
              </a:lnSpc>
              <a:buNone/>
            </a:pPr>
            <a:r>
              <a:rPr lang="en-US" sz="1750" dirty="0">
                <a:solidFill>
                  <a:srgbClr val="2C2926"/>
                </a:solidFill>
                <a:latin typeface="Inter" pitchFamily="34" charset="0"/>
                <a:ea typeface="Inter" pitchFamily="34" charset="-122"/>
                <a:cs typeface="Inter" pitchFamily="34" charset="-120"/>
              </a:rPr>
              <a:t>A robust portfolio spanning diverse industries and services.</a:t>
            </a:r>
            <a:endParaRPr lang="en-US" sz="1750" dirty="0"/>
          </a:p>
        </p:txBody>
      </p:sp>
      <p:sp>
        <p:nvSpPr>
          <p:cNvPr id="6" name="Text 4"/>
          <p:cNvSpPr/>
          <p:nvPr/>
        </p:nvSpPr>
        <p:spPr>
          <a:xfrm>
            <a:off x="4125278" y="3265765"/>
            <a:ext cx="3048119" cy="748427"/>
          </a:xfrm>
          <a:prstGeom prst="rect">
            <a:avLst/>
          </a:prstGeom>
          <a:noFill/>
          <a:ln/>
        </p:spPr>
        <p:txBody>
          <a:bodyPr wrap="none" lIns="0" tIns="0" rIns="0" bIns="0" rtlCol="0" anchor="t"/>
          <a:lstStyle/>
          <a:p>
            <a:pPr marL="0" indent="0" algn="ctr">
              <a:lnSpc>
                <a:spcPts val="5850"/>
              </a:lnSpc>
              <a:buNone/>
            </a:pPr>
            <a:r>
              <a:rPr lang="en-US" sz="5850" dirty="0">
                <a:solidFill>
                  <a:srgbClr val="2C2926"/>
                </a:solidFill>
                <a:latin typeface="Bricolage Grotesque Semi Bold" pitchFamily="34" charset="0"/>
                <a:ea typeface="Bricolage Grotesque Semi Bold" pitchFamily="34" charset="-122"/>
                <a:cs typeface="Bricolage Grotesque Semi Bold" pitchFamily="34" charset="-120"/>
              </a:rPr>
              <a:t>₹145K</a:t>
            </a:r>
            <a:endParaRPr lang="en-US" sz="5850" dirty="0"/>
          </a:p>
        </p:txBody>
      </p:sp>
      <p:sp>
        <p:nvSpPr>
          <p:cNvPr id="7" name="Text 5"/>
          <p:cNvSpPr/>
          <p:nvPr/>
        </p:nvSpPr>
        <p:spPr>
          <a:xfrm>
            <a:off x="4231719" y="429756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Total Revenue</a:t>
            </a:r>
            <a:endParaRPr lang="en-US" sz="2200" dirty="0"/>
          </a:p>
        </p:txBody>
      </p:sp>
      <p:sp>
        <p:nvSpPr>
          <p:cNvPr id="8" name="Text 6"/>
          <p:cNvSpPr/>
          <p:nvPr/>
        </p:nvSpPr>
        <p:spPr>
          <a:xfrm>
            <a:off x="4125278" y="4787979"/>
            <a:ext cx="3048119" cy="1451610"/>
          </a:xfrm>
          <a:prstGeom prst="rect">
            <a:avLst/>
          </a:prstGeom>
          <a:noFill/>
          <a:ln/>
        </p:spPr>
        <p:txBody>
          <a:bodyPr wrap="square" lIns="0" tIns="0" rIns="0" bIns="0" rtlCol="0" anchor="t"/>
          <a:lstStyle/>
          <a:p>
            <a:pPr marL="0" indent="0" algn="ctr">
              <a:lnSpc>
                <a:spcPts val="2850"/>
              </a:lnSpc>
              <a:buNone/>
            </a:pPr>
            <a:r>
              <a:rPr lang="en-US" sz="1750" dirty="0">
                <a:solidFill>
                  <a:srgbClr val="2C2926"/>
                </a:solidFill>
                <a:latin typeface="Inter" pitchFamily="34" charset="0"/>
                <a:ea typeface="Inter" pitchFamily="34" charset="-122"/>
                <a:cs typeface="Inter" pitchFamily="34" charset="-120"/>
              </a:rPr>
              <a:t>Cumulative income generated from all completed and ongoing projects.</a:t>
            </a:r>
            <a:endParaRPr lang="en-US" sz="1750" dirty="0"/>
          </a:p>
        </p:txBody>
      </p:sp>
      <p:sp>
        <p:nvSpPr>
          <p:cNvPr id="9" name="Text 7"/>
          <p:cNvSpPr/>
          <p:nvPr/>
        </p:nvSpPr>
        <p:spPr>
          <a:xfrm>
            <a:off x="7456884" y="3265765"/>
            <a:ext cx="3048119" cy="748427"/>
          </a:xfrm>
          <a:prstGeom prst="rect">
            <a:avLst/>
          </a:prstGeom>
          <a:noFill/>
          <a:ln/>
        </p:spPr>
        <p:txBody>
          <a:bodyPr wrap="none" lIns="0" tIns="0" rIns="0" bIns="0" rtlCol="0" anchor="t"/>
          <a:lstStyle/>
          <a:p>
            <a:pPr marL="0" indent="0" algn="ctr">
              <a:lnSpc>
                <a:spcPts val="5850"/>
              </a:lnSpc>
              <a:buNone/>
            </a:pPr>
            <a:r>
              <a:rPr lang="en-US" sz="5850" dirty="0">
                <a:solidFill>
                  <a:srgbClr val="2C2926"/>
                </a:solidFill>
                <a:latin typeface="Bricolage Grotesque Semi Bold" pitchFamily="34" charset="0"/>
                <a:ea typeface="Bricolage Grotesque Semi Bold" pitchFamily="34" charset="-122"/>
                <a:cs typeface="Bricolage Grotesque Semi Bold" pitchFamily="34" charset="-120"/>
              </a:rPr>
              <a:t>₹50K</a:t>
            </a:r>
            <a:endParaRPr lang="en-US" sz="5850" dirty="0"/>
          </a:p>
        </p:txBody>
      </p:sp>
      <p:sp>
        <p:nvSpPr>
          <p:cNvPr id="10" name="Text 8"/>
          <p:cNvSpPr/>
          <p:nvPr/>
        </p:nvSpPr>
        <p:spPr>
          <a:xfrm>
            <a:off x="7563326" y="429756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Overdue Amount</a:t>
            </a:r>
            <a:endParaRPr lang="en-US" sz="2200" dirty="0"/>
          </a:p>
        </p:txBody>
      </p:sp>
      <p:sp>
        <p:nvSpPr>
          <p:cNvPr id="11" name="Text 9"/>
          <p:cNvSpPr/>
          <p:nvPr/>
        </p:nvSpPr>
        <p:spPr>
          <a:xfrm>
            <a:off x="7456884" y="47879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C2926"/>
                </a:solidFill>
                <a:latin typeface="Inter" pitchFamily="34" charset="0"/>
                <a:ea typeface="Inter" pitchFamily="34" charset="-122"/>
                <a:cs typeface="Inter" pitchFamily="34" charset="-120"/>
              </a:rPr>
              <a:t>Identified outstanding payments requiring immediate follow-up.</a:t>
            </a:r>
            <a:endParaRPr lang="en-US" sz="1750" dirty="0"/>
          </a:p>
        </p:txBody>
      </p:sp>
      <p:sp>
        <p:nvSpPr>
          <p:cNvPr id="12" name="Text 10"/>
          <p:cNvSpPr/>
          <p:nvPr/>
        </p:nvSpPr>
        <p:spPr>
          <a:xfrm>
            <a:off x="10788491" y="3265765"/>
            <a:ext cx="3048119" cy="748427"/>
          </a:xfrm>
          <a:prstGeom prst="rect">
            <a:avLst/>
          </a:prstGeom>
          <a:noFill/>
          <a:ln/>
        </p:spPr>
        <p:txBody>
          <a:bodyPr wrap="none" lIns="0" tIns="0" rIns="0" bIns="0" rtlCol="0" anchor="t"/>
          <a:lstStyle/>
          <a:p>
            <a:pPr marL="0" indent="0" algn="ctr">
              <a:lnSpc>
                <a:spcPts val="5850"/>
              </a:lnSpc>
              <a:buNone/>
            </a:pPr>
            <a:r>
              <a:rPr lang="en-US" sz="5850" dirty="0">
                <a:solidFill>
                  <a:srgbClr val="2C2926"/>
                </a:solidFill>
                <a:latin typeface="Bricolage Grotesque Semi Bold" pitchFamily="34" charset="0"/>
                <a:ea typeface="Bricolage Grotesque Semi Bold" pitchFamily="34" charset="-122"/>
                <a:cs typeface="Bricolage Grotesque Semi Bold" pitchFamily="34" charset="-120"/>
              </a:rPr>
              <a:t>4.1</a:t>
            </a:r>
            <a:endParaRPr lang="en-US" sz="5850" dirty="0"/>
          </a:p>
        </p:txBody>
      </p:sp>
      <p:sp>
        <p:nvSpPr>
          <p:cNvPr id="13" name="Text 11"/>
          <p:cNvSpPr/>
          <p:nvPr/>
        </p:nvSpPr>
        <p:spPr>
          <a:xfrm>
            <a:off x="10894933" y="4297561"/>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Average Rating</a:t>
            </a:r>
            <a:endParaRPr lang="en-US" sz="2200" dirty="0"/>
          </a:p>
        </p:txBody>
      </p:sp>
      <p:sp>
        <p:nvSpPr>
          <p:cNvPr id="14" name="Text 12"/>
          <p:cNvSpPr/>
          <p:nvPr/>
        </p:nvSpPr>
        <p:spPr>
          <a:xfrm>
            <a:off x="10788491" y="47879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C2926"/>
                </a:solidFill>
                <a:latin typeface="Inter" pitchFamily="34" charset="0"/>
                <a:ea typeface="Inter" pitchFamily="34" charset="-122"/>
                <a:cs typeface="Inter" pitchFamily="34" charset="-120"/>
              </a:rPr>
              <a:t>Consistent client satisfaction across our service offerings.</a:t>
            </a:r>
            <a:endParaRPr lang="en-US" sz="1750" dirty="0"/>
          </a:p>
        </p:txBody>
      </p:sp>
      <p:pic>
        <p:nvPicPr>
          <p:cNvPr id="15" name="Picture 14">
            <a:extLst>
              <a:ext uri="{FF2B5EF4-FFF2-40B4-BE49-F238E27FC236}">
                <a16:creationId xmlns:a16="http://schemas.microsoft.com/office/drawing/2014/main" id="{9F593F47-D6C4-2992-04FF-F04FCF85AE10}"/>
              </a:ext>
            </a:extLst>
          </p:cNvPr>
          <p:cNvPicPr>
            <a:picLocks noChangeAspect="1"/>
          </p:cNvPicPr>
          <p:nvPr/>
        </p:nvPicPr>
        <p:blipFill>
          <a:blip r:embed="rId3"/>
          <a:srcRect l="29863" t="82232" r="47349" b="8546"/>
          <a:stretch>
            <a:fillRect/>
          </a:stretch>
        </p:blipFill>
        <p:spPr>
          <a:xfrm>
            <a:off x="12501086" y="7773947"/>
            <a:ext cx="2129314" cy="45565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3669" y="615791"/>
            <a:ext cx="7323773" cy="524708"/>
          </a:xfrm>
          <a:prstGeom prst="rect">
            <a:avLst/>
          </a:prstGeom>
          <a:noFill/>
          <a:ln/>
        </p:spPr>
        <p:txBody>
          <a:bodyPr wrap="none" lIns="0" tIns="0" rIns="0" bIns="0" rtlCol="0" anchor="t"/>
          <a:lstStyle/>
          <a:p>
            <a:pPr marL="0" indent="0" algn="l">
              <a:lnSpc>
                <a:spcPts val="410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Revenue Breakdown by Service Line</a:t>
            </a:r>
            <a:endParaRPr lang="en-US" sz="3300" dirty="0"/>
          </a:p>
        </p:txBody>
      </p:sp>
      <p:pic>
        <p:nvPicPr>
          <p:cNvPr id="3" name="Image 0" descr="preencoded.png"/>
          <p:cNvPicPr>
            <a:picLocks noChangeAspect="1"/>
          </p:cNvPicPr>
          <p:nvPr/>
        </p:nvPicPr>
        <p:blipFill>
          <a:blip r:embed="rId3"/>
          <a:stretch>
            <a:fillRect/>
          </a:stretch>
        </p:blipFill>
        <p:spPr>
          <a:xfrm>
            <a:off x="783669" y="1476375"/>
            <a:ext cx="9797296" cy="5486400"/>
          </a:xfrm>
          <a:prstGeom prst="rect">
            <a:avLst/>
          </a:prstGeom>
        </p:spPr>
      </p:pic>
      <p:sp>
        <p:nvSpPr>
          <p:cNvPr id="4" name="Text 1"/>
          <p:cNvSpPr/>
          <p:nvPr/>
        </p:nvSpPr>
        <p:spPr>
          <a:xfrm>
            <a:off x="783669" y="7151608"/>
            <a:ext cx="13063061" cy="53744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Our top three revenue generators are Consulting, Web Development, and SEO, highlighting key areas of client demand and our core strengths. Graphic Design and Content Writing also contribute significantly to the overall income.</a:t>
            </a:r>
            <a:endParaRPr lang="en-US" sz="1300" dirty="0"/>
          </a:p>
        </p:txBody>
      </p:sp>
      <p:pic>
        <p:nvPicPr>
          <p:cNvPr id="5" name="Picture 4">
            <a:extLst>
              <a:ext uri="{FF2B5EF4-FFF2-40B4-BE49-F238E27FC236}">
                <a16:creationId xmlns:a16="http://schemas.microsoft.com/office/drawing/2014/main" id="{43811553-2A94-E562-E039-80A3CA0ABBBC}"/>
              </a:ext>
            </a:extLst>
          </p:cNvPr>
          <p:cNvPicPr>
            <a:picLocks noChangeAspect="1"/>
          </p:cNvPicPr>
          <p:nvPr/>
        </p:nvPicPr>
        <p:blipFill>
          <a:blip r:embed="rId4"/>
          <a:srcRect l="27555" t="78488" r="50303" b="11765"/>
          <a:stretch>
            <a:fillRect/>
          </a:stretch>
        </p:blipFill>
        <p:spPr>
          <a:xfrm>
            <a:off x="11481673" y="7503795"/>
            <a:ext cx="3055621" cy="72580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34710" y="420053"/>
            <a:ext cx="6073854" cy="477441"/>
          </a:xfrm>
          <a:prstGeom prst="rect">
            <a:avLst/>
          </a:prstGeom>
          <a:noFill/>
          <a:ln/>
        </p:spPr>
        <p:txBody>
          <a:bodyPr wrap="none" lIns="0" tIns="0" rIns="0" bIns="0" rtlCol="0" anchor="t"/>
          <a:lstStyle/>
          <a:p>
            <a:pPr marL="0" indent="0" algn="l">
              <a:lnSpc>
                <a:spcPts val="3750"/>
              </a:lnSpc>
              <a:buNone/>
            </a:pPr>
            <a:r>
              <a:rPr lang="en-US" sz="3000" dirty="0">
                <a:solidFill>
                  <a:srgbClr val="2C2926"/>
                </a:solidFill>
                <a:latin typeface="Bricolage Grotesque Semi Bold" pitchFamily="34" charset="0"/>
                <a:ea typeface="Bricolage Grotesque Semi Bold" pitchFamily="34" charset="-122"/>
                <a:cs typeface="Bricolage Grotesque Semi Bold" pitchFamily="34" charset="-120"/>
              </a:rPr>
              <a:t>Geographic Revenue Distribution</a:t>
            </a:r>
            <a:endParaRPr lang="en-US" sz="3000" dirty="0"/>
          </a:p>
        </p:txBody>
      </p:sp>
      <p:pic>
        <p:nvPicPr>
          <p:cNvPr id="3" name="Image 0" descr="preencoded.png"/>
          <p:cNvPicPr>
            <a:picLocks noChangeAspect="1"/>
          </p:cNvPicPr>
          <p:nvPr/>
        </p:nvPicPr>
        <p:blipFill>
          <a:blip r:embed="rId3"/>
          <a:stretch>
            <a:fillRect/>
          </a:stretch>
        </p:blipFill>
        <p:spPr>
          <a:xfrm>
            <a:off x="534710" y="1298377"/>
            <a:ext cx="6594158" cy="3356729"/>
          </a:xfrm>
          <a:prstGeom prst="rect">
            <a:avLst/>
          </a:prstGeom>
        </p:spPr>
      </p:pic>
      <p:sp>
        <p:nvSpPr>
          <p:cNvPr id="4" name="Shape 1"/>
          <p:cNvSpPr/>
          <p:nvPr/>
        </p:nvSpPr>
        <p:spPr>
          <a:xfrm>
            <a:off x="534710" y="4685586"/>
            <a:ext cx="152757" cy="152757"/>
          </a:xfrm>
          <a:prstGeom prst="roundRect">
            <a:avLst>
              <a:gd name="adj" fmla="val 11972"/>
            </a:avLst>
          </a:prstGeom>
          <a:solidFill>
            <a:srgbClr val="42300B"/>
          </a:solidFill>
          <a:ln/>
        </p:spPr>
      </p:sp>
      <p:sp>
        <p:nvSpPr>
          <p:cNvPr id="5" name="Text 2"/>
          <p:cNvSpPr/>
          <p:nvPr/>
        </p:nvSpPr>
        <p:spPr>
          <a:xfrm>
            <a:off x="748427" y="4685586"/>
            <a:ext cx="983099" cy="305514"/>
          </a:xfrm>
          <a:prstGeom prst="rect">
            <a:avLst/>
          </a:prstGeom>
          <a:noFill/>
          <a:ln/>
        </p:spPr>
        <p:txBody>
          <a:bodyPr wrap="square" lIns="0" tIns="0" rIns="0" bIns="0" rtlCol="0" anchor="t"/>
          <a:lstStyle/>
          <a:p>
            <a:pPr marL="0" indent="0" algn="l">
              <a:lnSpc>
                <a:spcPts val="1200"/>
              </a:lnSpc>
              <a:buNone/>
            </a:pPr>
            <a:r>
              <a:rPr lang="en-US" sz="1200" dirty="0">
                <a:solidFill>
                  <a:srgbClr val="2C2926"/>
                </a:solidFill>
                <a:latin typeface="Inter" pitchFamily="34" charset="0"/>
                <a:ea typeface="Inter" pitchFamily="34" charset="-122"/>
                <a:cs typeface="Inter" pitchFamily="34" charset="-120"/>
              </a:rPr>
              <a:t>North America</a:t>
            </a:r>
            <a:endParaRPr lang="en-US" sz="1200" dirty="0"/>
          </a:p>
        </p:txBody>
      </p:sp>
      <p:sp>
        <p:nvSpPr>
          <p:cNvPr id="6" name="Shape 3"/>
          <p:cNvSpPr/>
          <p:nvPr/>
        </p:nvSpPr>
        <p:spPr>
          <a:xfrm>
            <a:off x="1883926" y="4685586"/>
            <a:ext cx="152757" cy="152757"/>
          </a:xfrm>
          <a:prstGeom prst="roundRect">
            <a:avLst>
              <a:gd name="adj" fmla="val 11972"/>
            </a:avLst>
          </a:prstGeom>
          <a:solidFill>
            <a:srgbClr val="7E5C14"/>
          </a:solidFill>
          <a:ln/>
        </p:spPr>
      </p:sp>
      <p:sp>
        <p:nvSpPr>
          <p:cNvPr id="7" name="Text 4"/>
          <p:cNvSpPr/>
          <p:nvPr/>
        </p:nvSpPr>
        <p:spPr>
          <a:xfrm>
            <a:off x="2097643" y="4685586"/>
            <a:ext cx="511373" cy="152757"/>
          </a:xfrm>
          <a:prstGeom prst="rect">
            <a:avLst/>
          </a:prstGeom>
          <a:noFill/>
          <a:ln/>
        </p:spPr>
        <p:txBody>
          <a:bodyPr wrap="none" lIns="0" tIns="0" rIns="0" bIns="0" rtlCol="0" anchor="t"/>
          <a:lstStyle/>
          <a:p>
            <a:pPr marL="0" indent="0" algn="l">
              <a:lnSpc>
                <a:spcPts val="1200"/>
              </a:lnSpc>
              <a:buNone/>
            </a:pPr>
            <a:r>
              <a:rPr lang="en-US" sz="1200" dirty="0">
                <a:solidFill>
                  <a:srgbClr val="2C2926"/>
                </a:solidFill>
                <a:latin typeface="Inter" pitchFamily="34" charset="0"/>
                <a:ea typeface="Inter" pitchFamily="34" charset="-122"/>
                <a:cs typeface="Inter" pitchFamily="34" charset="-120"/>
              </a:rPr>
              <a:t>Europe</a:t>
            </a:r>
            <a:endParaRPr lang="en-US" sz="1200" dirty="0"/>
          </a:p>
        </p:txBody>
      </p:sp>
      <p:sp>
        <p:nvSpPr>
          <p:cNvPr id="8" name="Shape 5"/>
          <p:cNvSpPr/>
          <p:nvPr/>
        </p:nvSpPr>
        <p:spPr>
          <a:xfrm>
            <a:off x="3233261" y="4685586"/>
            <a:ext cx="152757" cy="152757"/>
          </a:xfrm>
          <a:prstGeom prst="roundRect">
            <a:avLst>
              <a:gd name="adj" fmla="val 11972"/>
            </a:avLst>
          </a:prstGeom>
          <a:solidFill>
            <a:srgbClr val="B9881E"/>
          </a:solidFill>
          <a:ln/>
        </p:spPr>
      </p:sp>
      <p:sp>
        <p:nvSpPr>
          <p:cNvPr id="9" name="Text 6"/>
          <p:cNvSpPr/>
          <p:nvPr/>
        </p:nvSpPr>
        <p:spPr>
          <a:xfrm>
            <a:off x="3446978" y="4685586"/>
            <a:ext cx="308848" cy="152757"/>
          </a:xfrm>
          <a:prstGeom prst="rect">
            <a:avLst/>
          </a:prstGeom>
          <a:noFill/>
          <a:ln/>
        </p:spPr>
        <p:txBody>
          <a:bodyPr wrap="none" lIns="0" tIns="0" rIns="0" bIns="0" rtlCol="0" anchor="t"/>
          <a:lstStyle/>
          <a:p>
            <a:pPr marL="0" indent="0" algn="l">
              <a:lnSpc>
                <a:spcPts val="1200"/>
              </a:lnSpc>
              <a:buNone/>
            </a:pPr>
            <a:r>
              <a:rPr lang="en-US" sz="1200" dirty="0">
                <a:solidFill>
                  <a:srgbClr val="2C2926"/>
                </a:solidFill>
                <a:latin typeface="Inter" pitchFamily="34" charset="0"/>
                <a:ea typeface="Inter" pitchFamily="34" charset="-122"/>
                <a:cs typeface="Inter" pitchFamily="34" charset="-120"/>
              </a:rPr>
              <a:t>Asia</a:t>
            </a:r>
            <a:endParaRPr lang="en-US" sz="1200" dirty="0"/>
          </a:p>
        </p:txBody>
      </p:sp>
      <p:sp>
        <p:nvSpPr>
          <p:cNvPr id="10" name="Shape 7"/>
          <p:cNvSpPr/>
          <p:nvPr/>
        </p:nvSpPr>
        <p:spPr>
          <a:xfrm>
            <a:off x="4582597" y="4685586"/>
            <a:ext cx="152757" cy="152757"/>
          </a:xfrm>
          <a:prstGeom prst="roundRect">
            <a:avLst>
              <a:gd name="adj" fmla="val 11972"/>
            </a:avLst>
          </a:prstGeom>
          <a:solidFill>
            <a:srgbClr val="E0AC3D"/>
          </a:solidFill>
          <a:ln/>
        </p:spPr>
      </p:sp>
      <p:sp>
        <p:nvSpPr>
          <p:cNvPr id="11" name="Text 8"/>
          <p:cNvSpPr/>
          <p:nvPr/>
        </p:nvSpPr>
        <p:spPr>
          <a:xfrm>
            <a:off x="4796314" y="4685586"/>
            <a:ext cx="629483" cy="152757"/>
          </a:xfrm>
          <a:prstGeom prst="rect">
            <a:avLst/>
          </a:prstGeom>
          <a:noFill/>
          <a:ln/>
        </p:spPr>
        <p:txBody>
          <a:bodyPr wrap="none" lIns="0" tIns="0" rIns="0" bIns="0" rtlCol="0" anchor="t"/>
          <a:lstStyle/>
          <a:p>
            <a:pPr marL="0" indent="0" algn="l">
              <a:lnSpc>
                <a:spcPts val="1200"/>
              </a:lnSpc>
              <a:buNone/>
            </a:pPr>
            <a:r>
              <a:rPr lang="en-US" sz="1200" dirty="0">
                <a:solidFill>
                  <a:srgbClr val="2C2926"/>
                </a:solidFill>
                <a:latin typeface="Inter" pitchFamily="34" charset="0"/>
                <a:ea typeface="Inter" pitchFamily="34" charset="-122"/>
                <a:cs typeface="Inter" pitchFamily="34" charset="-120"/>
              </a:rPr>
              <a:t>Australia</a:t>
            </a:r>
            <a:endParaRPr lang="en-US" sz="1200" dirty="0"/>
          </a:p>
        </p:txBody>
      </p:sp>
      <p:sp>
        <p:nvSpPr>
          <p:cNvPr id="12" name="Shape 9"/>
          <p:cNvSpPr/>
          <p:nvPr/>
        </p:nvSpPr>
        <p:spPr>
          <a:xfrm>
            <a:off x="5931932" y="4685586"/>
            <a:ext cx="152757" cy="152757"/>
          </a:xfrm>
          <a:prstGeom prst="roundRect">
            <a:avLst>
              <a:gd name="adj" fmla="val 11972"/>
            </a:avLst>
          </a:prstGeom>
          <a:solidFill>
            <a:srgbClr val="E9C579"/>
          </a:solidFill>
          <a:ln/>
        </p:spPr>
      </p:sp>
      <p:sp>
        <p:nvSpPr>
          <p:cNvPr id="13" name="Text 10"/>
          <p:cNvSpPr/>
          <p:nvPr/>
        </p:nvSpPr>
        <p:spPr>
          <a:xfrm>
            <a:off x="6145649" y="4685586"/>
            <a:ext cx="432554" cy="152757"/>
          </a:xfrm>
          <a:prstGeom prst="rect">
            <a:avLst/>
          </a:prstGeom>
          <a:noFill/>
          <a:ln/>
        </p:spPr>
        <p:txBody>
          <a:bodyPr wrap="none" lIns="0" tIns="0" rIns="0" bIns="0" rtlCol="0" anchor="t"/>
          <a:lstStyle/>
          <a:p>
            <a:pPr marL="0" indent="0" algn="l">
              <a:lnSpc>
                <a:spcPts val="1200"/>
              </a:lnSpc>
              <a:buNone/>
            </a:pPr>
            <a:r>
              <a:rPr lang="en-US" sz="1200" dirty="0">
                <a:solidFill>
                  <a:srgbClr val="2C2926"/>
                </a:solidFill>
                <a:latin typeface="Inter" pitchFamily="34" charset="0"/>
                <a:ea typeface="Inter" pitchFamily="34" charset="-122"/>
                <a:cs typeface="Inter" pitchFamily="34" charset="-120"/>
              </a:rPr>
              <a:t>Africa</a:t>
            </a:r>
            <a:endParaRPr lang="en-US" sz="1200" dirty="0"/>
          </a:p>
        </p:txBody>
      </p:sp>
      <p:sp>
        <p:nvSpPr>
          <p:cNvPr id="14" name="Text 11"/>
          <p:cNvSpPr/>
          <p:nvPr/>
        </p:nvSpPr>
        <p:spPr>
          <a:xfrm>
            <a:off x="7509153" y="1263968"/>
            <a:ext cx="6594158" cy="732949"/>
          </a:xfrm>
          <a:prstGeom prst="rect">
            <a:avLst/>
          </a:prstGeom>
          <a:noFill/>
          <a:ln/>
        </p:spPr>
        <p:txBody>
          <a:bodyPr wrap="square" lIns="0" tIns="0" rIns="0" bIns="0" rtlCol="0" anchor="t"/>
          <a:lstStyle/>
          <a:p>
            <a:pPr marL="0" indent="0" algn="l">
              <a:lnSpc>
                <a:spcPts val="1900"/>
              </a:lnSpc>
              <a:buNone/>
            </a:pPr>
            <a:r>
              <a:rPr lang="en-US" sz="1200" dirty="0">
                <a:solidFill>
                  <a:srgbClr val="2C2926"/>
                </a:solidFill>
                <a:latin typeface="Inter" pitchFamily="34" charset="0"/>
                <a:ea typeface="Inter" pitchFamily="34" charset="-122"/>
                <a:cs typeface="Inter" pitchFamily="34" charset="-120"/>
              </a:rPr>
              <a:t>North America and Europe collectively account for the largest share of our revenue, indicating strong market presence. We see steady contributions from Asia and Australia, while Africa represents an emerging market with growth potential.</a:t>
            </a:r>
            <a:endParaRPr lang="en-US" sz="1200" dirty="0"/>
          </a:p>
        </p:txBody>
      </p:sp>
      <p:pic>
        <p:nvPicPr>
          <p:cNvPr id="15" name="Image 1" descr="preencoded.png"/>
          <p:cNvPicPr>
            <a:picLocks noChangeAspect="1"/>
          </p:cNvPicPr>
          <p:nvPr/>
        </p:nvPicPr>
        <p:blipFill>
          <a:blip r:embed="rId4"/>
          <a:stretch>
            <a:fillRect/>
          </a:stretch>
        </p:blipFill>
        <p:spPr>
          <a:xfrm>
            <a:off x="7509153" y="2168723"/>
            <a:ext cx="5511278" cy="5511278"/>
          </a:xfrm>
          <a:prstGeom prst="rect">
            <a:avLst/>
          </a:prstGeom>
        </p:spPr>
      </p:pic>
      <p:pic>
        <p:nvPicPr>
          <p:cNvPr id="16" name="Picture 15">
            <a:extLst>
              <a:ext uri="{FF2B5EF4-FFF2-40B4-BE49-F238E27FC236}">
                <a16:creationId xmlns:a16="http://schemas.microsoft.com/office/drawing/2014/main" id="{F6A9DBAD-861C-8BD6-B8CC-3654D4A091C3}"/>
              </a:ext>
            </a:extLst>
          </p:cNvPr>
          <p:cNvPicPr>
            <a:picLocks noChangeAspect="1"/>
          </p:cNvPicPr>
          <p:nvPr/>
        </p:nvPicPr>
        <p:blipFill>
          <a:blip r:embed="rId5"/>
          <a:srcRect l="27555" t="78488" r="50303" b="11765"/>
          <a:stretch>
            <a:fillRect/>
          </a:stretch>
        </p:blipFill>
        <p:spPr>
          <a:xfrm>
            <a:off x="12445126" y="7710529"/>
            <a:ext cx="2185274" cy="51907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443520"/>
            <a:ext cx="7264122" cy="708779"/>
          </a:xfrm>
          <a:prstGeom prst="rect">
            <a:avLst/>
          </a:prstGeom>
          <a:noFill/>
          <a:ln/>
        </p:spPr>
        <p:txBody>
          <a:bodyPr wrap="none" lIns="0" tIns="0" rIns="0" bIns="0" rtlCol="0" anchor="t"/>
          <a:lstStyle/>
          <a:p>
            <a:pPr marL="0" indent="0" algn="l">
              <a:lnSpc>
                <a:spcPts val="5550"/>
              </a:lnSpc>
              <a:buNone/>
            </a:pPr>
            <a:r>
              <a:rPr lang="en-US" sz="4450" dirty="0">
                <a:solidFill>
                  <a:srgbClr val="2C2926"/>
                </a:solidFill>
                <a:latin typeface="Bricolage Grotesque Semi Bold" pitchFamily="34" charset="0"/>
                <a:ea typeface="Bricolage Grotesque Semi Bold" pitchFamily="34" charset="-122"/>
                <a:cs typeface="Bricolage Grotesque Semi Bold" pitchFamily="34" charset="-120"/>
              </a:rPr>
              <a:t>Client Portfolio at a Glance</a:t>
            </a:r>
            <a:endParaRPr lang="en-US" sz="4450" dirty="0"/>
          </a:p>
        </p:txBody>
      </p:sp>
      <p:pic>
        <p:nvPicPr>
          <p:cNvPr id="3" name="Image 0" descr="preencoded.png"/>
          <p:cNvPicPr>
            <a:picLocks noChangeAspect="1"/>
          </p:cNvPicPr>
          <p:nvPr/>
        </p:nvPicPr>
        <p:blipFill>
          <a:blip r:embed="rId3"/>
          <a:stretch>
            <a:fillRect/>
          </a:stretch>
        </p:blipFill>
        <p:spPr>
          <a:xfrm>
            <a:off x="1699736" y="3751898"/>
            <a:ext cx="1448872" cy="907256"/>
          </a:xfrm>
          <a:prstGeom prst="rect">
            <a:avLst/>
          </a:prstGeom>
        </p:spPr>
      </p:pic>
      <p:pic>
        <p:nvPicPr>
          <p:cNvPr id="4" name="Image 1" descr="preencoded.png"/>
          <p:cNvPicPr>
            <a:picLocks noChangeAspect="1"/>
          </p:cNvPicPr>
          <p:nvPr/>
        </p:nvPicPr>
        <p:blipFill>
          <a:blip r:embed="rId4"/>
          <a:stretch>
            <a:fillRect/>
          </a:stretch>
        </p:blipFill>
        <p:spPr>
          <a:xfrm>
            <a:off x="3330059" y="3751898"/>
            <a:ext cx="1448872" cy="907256"/>
          </a:xfrm>
          <a:prstGeom prst="rect">
            <a:avLst/>
          </a:prstGeom>
        </p:spPr>
      </p:pic>
      <p:pic>
        <p:nvPicPr>
          <p:cNvPr id="5" name="Image 2" descr="preencoded.png"/>
          <p:cNvPicPr>
            <a:picLocks noChangeAspect="1"/>
          </p:cNvPicPr>
          <p:nvPr/>
        </p:nvPicPr>
        <p:blipFill>
          <a:blip r:embed="rId5"/>
          <a:stretch>
            <a:fillRect/>
          </a:stretch>
        </p:blipFill>
        <p:spPr>
          <a:xfrm>
            <a:off x="4960382" y="3751898"/>
            <a:ext cx="1448872" cy="907256"/>
          </a:xfrm>
          <a:prstGeom prst="rect">
            <a:avLst/>
          </a:prstGeom>
        </p:spPr>
      </p:pic>
      <p:pic>
        <p:nvPicPr>
          <p:cNvPr id="6" name="Image 3" descr="preencoded.png"/>
          <p:cNvPicPr>
            <a:picLocks noChangeAspect="1"/>
          </p:cNvPicPr>
          <p:nvPr/>
        </p:nvPicPr>
        <p:blipFill>
          <a:blip r:embed="rId6"/>
          <a:stretch>
            <a:fillRect/>
          </a:stretch>
        </p:blipFill>
        <p:spPr>
          <a:xfrm>
            <a:off x="6590705" y="3751898"/>
            <a:ext cx="1448872" cy="907256"/>
          </a:xfrm>
          <a:prstGeom prst="rect">
            <a:avLst/>
          </a:prstGeom>
        </p:spPr>
      </p:pic>
      <p:pic>
        <p:nvPicPr>
          <p:cNvPr id="7" name="Image 4" descr="preencoded.png"/>
          <p:cNvPicPr>
            <a:picLocks noChangeAspect="1"/>
          </p:cNvPicPr>
          <p:nvPr/>
        </p:nvPicPr>
        <p:blipFill>
          <a:blip r:embed="rId7"/>
          <a:stretch>
            <a:fillRect/>
          </a:stretch>
        </p:blipFill>
        <p:spPr>
          <a:xfrm>
            <a:off x="8221028" y="3751898"/>
            <a:ext cx="1448872" cy="907256"/>
          </a:xfrm>
          <a:prstGeom prst="rect">
            <a:avLst/>
          </a:prstGeom>
        </p:spPr>
      </p:pic>
      <p:pic>
        <p:nvPicPr>
          <p:cNvPr id="8" name="Image 5" descr="preencoded.png"/>
          <p:cNvPicPr>
            <a:picLocks noChangeAspect="1"/>
          </p:cNvPicPr>
          <p:nvPr/>
        </p:nvPicPr>
        <p:blipFill>
          <a:blip r:embed="rId8"/>
          <a:stretch>
            <a:fillRect/>
          </a:stretch>
        </p:blipFill>
        <p:spPr>
          <a:xfrm>
            <a:off x="9851350" y="3751898"/>
            <a:ext cx="1448872" cy="907256"/>
          </a:xfrm>
          <a:prstGeom prst="rect">
            <a:avLst/>
          </a:prstGeom>
        </p:spPr>
      </p:pic>
      <p:pic>
        <p:nvPicPr>
          <p:cNvPr id="9" name="Image 6" descr="preencoded.png"/>
          <p:cNvPicPr>
            <a:picLocks noChangeAspect="1"/>
          </p:cNvPicPr>
          <p:nvPr/>
        </p:nvPicPr>
        <p:blipFill>
          <a:blip r:embed="rId9"/>
          <a:stretch>
            <a:fillRect/>
          </a:stretch>
        </p:blipFill>
        <p:spPr>
          <a:xfrm>
            <a:off x="11481673" y="3751898"/>
            <a:ext cx="1448872" cy="907256"/>
          </a:xfrm>
          <a:prstGeom prst="rect">
            <a:avLst/>
          </a:prstGeom>
        </p:spPr>
      </p:pic>
      <p:sp>
        <p:nvSpPr>
          <p:cNvPr id="10" name="Text 1"/>
          <p:cNvSpPr/>
          <p:nvPr/>
        </p:nvSpPr>
        <p:spPr>
          <a:xfrm>
            <a:off x="793790" y="506027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Our client base includes prominent names in various industries, reflecting the diversity of our service offerings and our ability to cater to different business needs.</a:t>
            </a:r>
            <a:endParaRPr lang="en-US" sz="1750" dirty="0"/>
          </a:p>
        </p:txBody>
      </p:sp>
      <p:pic>
        <p:nvPicPr>
          <p:cNvPr id="17" name="Picture 16">
            <a:extLst>
              <a:ext uri="{FF2B5EF4-FFF2-40B4-BE49-F238E27FC236}">
                <a16:creationId xmlns:a16="http://schemas.microsoft.com/office/drawing/2014/main" id="{3C041DEC-9037-732C-4D5B-F443530CF65F}"/>
              </a:ext>
            </a:extLst>
          </p:cNvPr>
          <p:cNvPicPr>
            <a:picLocks noChangeAspect="1"/>
          </p:cNvPicPr>
          <p:nvPr/>
        </p:nvPicPr>
        <p:blipFill>
          <a:blip r:embed="rId10"/>
          <a:srcRect l="27555" t="78488" r="50303" b="11765"/>
          <a:stretch>
            <a:fillRect/>
          </a:stretch>
        </p:blipFill>
        <p:spPr>
          <a:xfrm>
            <a:off x="11481673" y="7503795"/>
            <a:ext cx="3055621" cy="7258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48176"/>
            <a:ext cx="6940153" cy="566976"/>
          </a:xfrm>
          <a:prstGeom prst="rect">
            <a:avLst/>
          </a:prstGeom>
          <a:noFill/>
          <a:ln/>
        </p:spPr>
        <p:txBody>
          <a:bodyPr wrap="none" lIns="0" tIns="0" rIns="0" bIns="0" rtlCol="0" anchor="t"/>
          <a:lstStyle/>
          <a:p>
            <a:pPr marL="0" indent="0" algn="l">
              <a:lnSpc>
                <a:spcPts val="4450"/>
              </a:lnSpc>
              <a:buNone/>
            </a:pPr>
            <a:r>
              <a:rPr lang="en-US" sz="3550" dirty="0">
                <a:solidFill>
                  <a:srgbClr val="2C2926"/>
                </a:solidFill>
                <a:latin typeface="Bricolage Grotesque Semi Bold" pitchFamily="34" charset="0"/>
                <a:ea typeface="Bricolage Grotesque Semi Bold" pitchFamily="34" charset="-122"/>
                <a:cs typeface="Bricolage Grotesque Semi Bold" pitchFamily="34" charset="-120"/>
              </a:rPr>
              <a:t>Project Status: Paid vs. Overdue</a:t>
            </a:r>
            <a:endParaRPr lang="en-US" sz="3550" dirty="0"/>
          </a:p>
        </p:txBody>
      </p:sp>
      <p:pic>
        <p:nvPicPr>
          <p:cNvPr id="3" name="Image 0" descr="preencoded.png"/>
          <p:cNvPicPr>
            <a:picLocks noChangeAspect="1"/>
          </p:cNvPicPr>
          <p:nvPr/>
        </p:nvPicPr>
        <p:blipFill>
          <a:blip r:embed="rId3"/>
          <a:stretch>
            <a:fillRect/>
          </a:stretch>
        </p:blipFill>
        <p:spPr>
          <a:xfrm>
            <a:off x="4184928" y="3956923"/>
            <a:ext cx="6260425" cy="6260425"/>
          </a:xfrm>
          <a:prstGeom prst="rect">
            <a:avLst/>
          </a:prstGeom>
        </p:spPr>
      </p:pic>
      <p:pic>
        <p:nvPicPr>
          <p:cNvPr id="4" name="Image 1" descr="preencoded.png"/>
          <p:cNvPicPr>
            <a:picLocks noChangeAspect="1"/>
          </p:cNvPicPr>
          <p:nvPr/>
        </p:nvPicPr>
        <p:blipFill>
          <a:blip r:embed="rId4"/>
          <a:stretch>
            <a:fillRect/>
          </a:stretch>
        </p:blipFill>
        <p:spPr>
          <a:xfrm>
            <a:off x="5128855" y="5721906"/>
            <a:ext cx="306110" cy="382667"/>
          </a:xfrm>
          <a:prstGeom prst="rect">
            <a:avLst/>
          </a:prstGeom>
        </p:spPr>
      </p:pic>
      <p:pic>
        <p:nvPicPr>
          <p:cNvPr id="5" name="Image 2" descr="preencoded.png"/>
          <p:cNvPicPr>
            <a:picLocks noChangeAspect="1"/>
          </p:cNvPicPr>
          <p:nvPr/>
        </p:nvPicPr>
        <p:blipFill>
          <a:blip r:embed="rId5"/>
          <a:stretch>
            <a:fillRect/>
          </a:stretch>
        </p:blipFill>
        <p:spPr>
          <a:xfrm>
            <a:off x="4184928" y="3956923"/>
            <a:ext cx="6260425" cy="6260425"/>
          </a:xfrm>
          <a:prstGeom prst="rect">
            <a:avLst/>
          </a:prstGeom>
        </p:spPr>
      </p:pic>
      <p:pic>
        <p:nvPicPr>
          <p:cNvPr id="6" name="Image 3" descr="preencoded.png"/>
          <p:cNvPicPr>
            <a:picLocks noChangeAspect="1"/>
          </p:cNvPicPr>
          <p:nvPr/>
        </p:nvPicPr>
        <p:blipFill>
          <a:blip r:embed="rId6"/>
          <a:stretch>
            <a:fillRect/>
          </a:stretch>
        </p:blipFill>
        <p:spPr>
          <a:xfrm>
            <a:off x="7161967" y="4548068"/>
            <a:ext cx="306110" cy="382667"/>
          </a:xfrm>
          <a:prstGeom prst="rect">
            <a:avLst/>
          </a:prstGeom>
        </p:spPr>
      </p:pic>
      <p:pic>
        <p:nvPicPr>
          <p:cNvPr id="7" name="Image 4" descr="preencoded.png"/>
          <p:cNvPicPr>
            <a:picLocks noChangeAspect="1"/>
          </p:cNvPicPr>
          <p:nvPr/>
        </p:nvPicPr>
        <p:blipFill>
          <a:blip r:embed="rId7"/>
          <a:stretch>
            <a:fillRect/>
          </a:stretch>
        </p:blipFill>
        <p:spPr>
          <a:xfrm>
            <a:off x="4263866" y="3952518"/>
            <a:ext cx="6260425" cy="6260425"/>
          </a:xfrm>
          <a:prstGeom prst="rect">
            <a:avLst/>
          </a:prstGeom>
        </p:spPr>
      </p:pic>
      <p:pic>
        <p:nvPicPr>
          <p:cNvPr id="8" name="Image 5" descr="preencoded.png"/>
          <p:cNvPicPr>
            <a:picLocks noChangeAspect="1"/>
          </p:cNvPicPr>
          <p:nvPr/>
        </p:nvPicPr>
        <p:blipFill>
          <a:blip r:embed="rId8"/>
          <a:stretch>
            <a:fillRect/>
          </a:stretch>
        </p:blipFill>
        <p:spPr>
          <a:xfrm>
            <a:off x="9194959" y="5721906"/>
            <a:ext cx="306110" cy="382667"/>
          </a:xfrm>
          <a:prstGeom prst="rect">
            <a:avLst/>
          </a:prstGeom>
        </p:spPr>
      </p:pic>
      <p:sp>
        <p:nvSpPr>
          <p:cNvPr id="9" name="Text 1"/>
          <p:cNvSpPr/>
          <p:nvPr/>
        </p:nvSpPr>
        <p:spPr>
          <a:xfrm>
            <a:off x="793790" y="7291149"/>
            <a:ext cx="13042821" cy="290274"/>
          </a:xfrm>
          <a:prstGeom prst="rect">
            <a:avLst/>
          </a:prstGeom>
          <a:noFill/>
          <a:ln/>
        </p:spPr>
        <p:txBody>
          <a:bodyPr wrap="non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While a significant portion of our projects are paid, the overdue amount requires immediate attention to mitigate potential cash flow challenges.</a:t>
            </a:r>
            <a:endParaRPr lang="en-US" sz="1400" dirty="0"/>
          </a:p>
        </p:txBody>
      </p:sp>
      <p:sp>
        <p:nvSpPr>
          <p:cNvPr id="10" name="Text 2"/>
          <p:cNvSpPr/>
          <p:nvPr/>
        </p:nvSpPr>
        <p:spPr>
          <a:xfrm>
            <a:off x="1742718" y="2517100"/>
            <a:ext cx="2268260" cy="283488"/>
          </a:xfrm>
          <a:prstGeom prst="rect">
            <a:avLst/>
          </a:prstGeom>
          <a:noFill/>
          <a:ln/>
        </p:spPr>
        <p:txBody>
          <a:bodyPr wrap="none" lIns="0" tIns="0" rIns="0" bIns="0" rtlCol="0" anchor="t"/>
          <a:lstStyle/>
          <a:p>
            <a:pPr marL="0" indent="0" algn="ctr">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Paid Projects</a:t>
            </a:r>
            <a:endParaRPr lang="en-US" sz="1750" dirty="0"/>
          </a:p>
        </p:txBody>
      </p:sp>
      <p:sp>
        <p:nvSpPr>
          <p:cNvPr id="11" name="Text 3"/>
          <p:cNvSpPr/>
          <p:nvPr/>
        </p:nvSpPr>
        <p:spPr>
          <a:xfrm>
            <a:off x="793790" y="2909411"/>
            <a:ext cx="4166116" cy="290274"/>
          </a:xfrm>
          <a:prstGeom prst="rect">
            <a:avLst/>
          </a:prstGeom>
          <a:noFill/>
          <a:ln/>
        </p:spPr>
        <p:txBody>
          <a:bodyPr wrap="none" lIns="0" tIns="0" rIns="0" bIns="0" rtlCol="0" anchor="t"/>
          <a:lstStyle/>
          <a:p>
            <a:pPr marL="0" indent="0" algn="ctr">
              <a:lnSpc>
                <a:spcPts val="2250"/>
              </a:lnSpc>
              <a:buNone/>
            </a:pPr>
            <a:r>
              <a:rPr lang="en-US" sz="1400" dirty="0">
                <a:solidFill>
                  <a:srgbClr val="2C2926"/>
                </a:solidFill>
                <a:latin typeface="Inter" pitchFamily="34" charset="0"/>
                <a:ea typeface="Inter" pitchFamily="34" charset="-122"/>
                <a:cs typeface="Inter" pitchFamily="34" charset="-120"/>
              </a:rPr>
              <a:t>Total Value: </a:t>
            </a:r>
            <a:r>
              <a:rPr lang="en-US" sz="1400" dirty="0">
                <a:solidFill>
                  <a:srgbClr val="5CC97B"/>
                </a:solidFill>
                <a:latin typeface="Inter" pitchFamily="34" charset="0"/>
                <a:ea typeface="Inter" pitchFamily="34" charset="-122"/>
                <a:cs typeface="Inter" pitchFamily="34" charset="-120"/>
              </a:rPr>
              <a:t>₹85,257.65</a:t>
            </a:r>
            <a:r>
              <a:rPr lang="en-US" sz="1400" dirty="0">
                <a:solidFill>
                  <a:srgbClr val="2C2926"/>
                </a:solidFill>
                <a:latin typeface="Inter" pitchFamily="34" charset="0"/>
                <a:ea typeface="Inter" pitchFamily="34" charset="-122"/>
                <a:cs typeface="Inter" pitchFamily="34" charset="-120"/>
              </a:rPr>
              <a:t> (59% of total)</a:t>
            </a:r>
            <a:endParaRPr lang="en-US" sz="1400" dirty="0"/>
          </a:p>
        </p:txBody>
      </p:sp>
      <p:sp>
        <p:nvSpPr>
          <p:cNvPr id="12" name="Text 4"/>
          <p:cNvSpPr/>
          <p:nvPr/>
        </p:nvSpPr>
        <p:spPr>
          <a:xfrm>
            <a:off x="793790" y="3308509"/>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Prompt and consistent payment from a majority of clients.</a:t>
            </a:r>
            <a:endParaRPr lang="en-US" sz="1400" dirty="0"/>
          </a:p>
        </p:txBody>
      </p:sp>
      <p:sp>
        <p:nvSpPr>
          <p:cNvPr id="13" name="Text 5"/>
          <p:cNvSpPr/>
          <p:nvPr/>
        </p:nvSpPr>
        <p:spPr>
          <a:xfrm>
            <a:off x="793790" y="3952518"/>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Ensuring stable cash flow for ongoing operations.</a:t>
            </a:r>
            <a:endParaRPr lang="en-US" sz="1400" dirty="0"/>
          </a:p>
        </p:txBody>
      </p:sp>
      <p:sp>
        <p:nvSpPr>
          <p:cNvPr id="14" name="Text 6"/>
          <p:cNvSpPr/>
          <p:nvPr/>
        </p:nvSpPr>
        <p:spPr>
          <a:xfrm>
            <a:off x="6181011" y="1578054"/>
            <a:ext cx="2268260" cy="283488"/>
          </a:xfrm>
          <a:prstGeom prst="rect">
            <a:avLst/>
          </a:prstGeom>
          <a:noFill/>
          <a:ln/>
        </p:spPr>
        <p:txBody>
          <a:bodyPr wrap="none" lIns="0" tIns="0" rIns="0" bIns="0" rtlCol="0" anchor="t"/>
          <a:lstStyle/>
          <a:p>
            <a:pPr marL="0" indent="0" algn="ctr">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Pending Projects</a:t>
            </a:r>
            <a:endParaRPr lang="en-US" sz="1750" dirty="0"/>
          </a:p>
        </p:txBody>
      </p:sp>
      <p:sp>
        <p:nvSpPr>
          <p:cNvPr id="15" name="Text 7"/>
          <p:cNvSpPr/>
          <p:nvPr/>
        </p:nvSpPr>
        <p:spPr>
          <a:xfrm>
            <a:off x="5232083" y="1970365"/>
            <a:ext cx="4166116" cy="290274"/>
          </a:xfrm>
          <a:prstGeom prst="rect">
            <a:avLst/>
          </a:prstGeom>
          <a:noFill/>
          <a:ln/>
        </p:spPr>
        <p:txBody>
          <a:bodyPr wrap="none" lIns="0" tIns="0" rIns="0" bIns="0" rtlCol="0" anchor="t"/>
          <a:lstStyle/>
          <a:p>
            <a:pPr marL="0" indent="0" algn="ctr">
              <a:lnSpc>
                <a:spcPts val="2250"/>
              </a:lnSpc>
              <a:buNone/>
            </a:pPr>
            <a:r>
              <a:rPr lang="en-US" sz="1400" dirty="0">
                <a:solidFill>
                  <a:srgbClr val="2C2926"/>
                </a:solidFill>
                <a:latin typeface="Inter" pitchFamily="34" charset="0"/>
                <a:ea typeface="Inter" pitchFamily="34" charset="-122"/>
                <a:cs typeface="Inter" pitchFamily="34" charset="-120"/>
              </a:rPr>
              <a:t>Total Value: </a:t>
            </a:r>
            <a:r>
              <a:rPr lang="en-US" sz="1400" dirty="0">
                <a:solidFill>
                  <a:srgbClr val="FFA44F"/>
                </a:solidFill>
                <a:latin typeface="Inter" pitchFamily="34" charset="0"/>
                <a:ea typeface="Inter" pitchFamily="34" charset="-122"/>
                <a:cs typeface="Inter" pitchFamily="34" charset="-120"/>
              </a:rPr>
              <a:t>₹25,820.67</a:t>
            </a:r>
            <a:r>
              <a:rPr lang="en-US" sz="1400" dirty="0">
                <a:solidFill>
                  <a:srgbClr val="2C2926"/>
                </a:solidFill>
                <a:latin typeface="Inter" pitchFamily="34" charset="0"/>
                <a:ea typeface="Inter" pitchFamily="34" charset="-122"/>
                <a:cs typeface="Inter" pitchFamily="34" charset="-120"/>
              </a:rPr>
              <a:t> (18% of total)</a:t>
            </a:r>
            <a:endParaRPr lang="en-US" sz="1400" dirty="0"/>
          </a:p>
        </p:txBody>
      </p:sp>
      <p:sp>
        <p:nvSpPr>
          <p:cNvPr id="16" name="Text 8"/>
          <p:cNvSpPr/>
          <p:nvPr/>
        </p:nvSpPr>
        <p:spPr>
          <a:xfrm>
            <a:off x="5232083" y="2369463"/>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Projects awaiting final approval or initial payment.</a:t>
            </a:r>
            <a:endParaRPr lang="en-US" sz="1400" dirty="0"/>
          </a:p>
        </p:txBody>
      </p:sp>
      <p:sp>
        <p:nvSpPr>
          <p:cNvPr id="17" name="Text 9"/>
          <p:cNvSpPr/>
          <p:nvPr/>
        </p:nvSpPr>
        <p:spPr>
          <a:xfrm>
            <a:off x="5232083" y="3013472"/>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Requires active follow-up for timely conversion.</a:t>
            </a:r>
            <a:endParaRPr lang="en-US" sz="1400" dirty="0"/>
          </a:p>
        </p:txBody>
      </p:sp>
      <p:sp>
        <p:nvSpPr>
          <p:cNvPr id="18" name="Text 10"/>
          <p:cNvSpPr/>
          <p:nvPr/>
        </p:nvSpPr>
        <p:spPr>
          <a:xfrm>
            <a:off x="10619303" y="2517100"/>
            <a:ext cx="2268260" cy="283488"/>
          </a:xfrm>
          <a:prstGeom prst="rect">
            <a:avLst/>
          </a:prstGeom>
          <a:noFill/>
          <a:ln/>
        </p:spPr>
        <p:txBody>
          <a:bodyPr wrap="none" lIns="0" tIns="0" rIns="0" bIns="0" rtlCol="0" anchor="t"/>
          <a:lstStyle/>
          <a:p>
            <a:pPr marL="0" indent="0" algn="ctr">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Overdue Projects</a:t>
            </a:r>
            <a:endParaRPr lang="en-US" sz="1750" dirty="0"/>
          </a:p>
        </p:txBody>
      </p:sp>
      <p:sp>
        <p:nvSpPr>
          <p:cNvPr id="19" name="Text 11"/>
          <p:cNvSpPr/>
          <p:nvPr/>
        </p:nvSpPr>
        <p:spPr>
          <a:xfrm>
            <a:off x="9670375" y="2909411"/>
            <a:ext cx="4166116" cy="290274"/>
          </a:xfrm>
          <a:prstGeom prst="rect">
            <a:avLst/>
          </a:prstGeom>
          <a:noFill/>
          <a:ln/>
        </p:spPr>
        <p:txBody>
          <a:bodyPr wrap="none" lIns="0" tIns="0" rIns="0" bIns="0" rtlCol="0" anchor="t"/>
          <a:lstStyle/>
          <a:p>
            <a:pPr marL="0" indent="0" algn="ctr">
              <a:lnSpc>
                <a:spcPts val="2250"/>
              </a:lnSpc>
              <a:buNone/>
            </a:pPr>
            <a:r>
              <a:rPr lang="en-US" sz="1400" dirty="0">
                <a:solidFill>
                  <a:srgbClr val="2C2926"/>
                </a:solidFill>
                <a:latin typeface="Inter" pitchFamily="34" charset="0"/>
                <a:ea typeface="Inter" pitchFamily="34" charset="-122"/>
                <a:cs typeface="Inter" pitchFamily="34" charset="-120"/>
              </a:rPr>
              <a:t>Total Value: </a:t>
            </a:r>
            <a:r>
              <a:rPr lang="en-US" sz="1400" dirty="0">
                <a:solidFill>
                  <a:srgbClr val="F44444"/>
                </a:solidFill>
                <a:latin typeface="Inter" pitchFamily="34" charset="0"/>
                <a:ea typeface="Inter" pitchFamily="34" charset="-122"/>
                <a:cs typeface="Inter" pitchFamily="34" charset="-120"/>
              </a:rPr>
              <a:t>₹33,962.47</a:t>
            </a:r>
            <a:r>
              <a:rPr lang="en-US" sz="1400" dirty="0">
                <a:solidFill>
                  <a:srgbClr val="2C2926"/>
                </a:solidFill>
                <a:latin typeface="Inter" pitchFamily="34" charset="0"/>
                <a:ea typeface="Inter" pitchFamily="34" charset="-122"/>
                <a:cs typeface="Inter" pitchFamily="34" charset="-120"/>
              </a:rPr>
              <a:t> (23% of total)</a:t>
            </a:r>
            <a:endParaRPr lang="en-US" sz="1400" dirty="0"/>
          </a:p>
        </p:txBody>
      </p:sp>
      <p:sp>
        <p:nvSpPr>
          <p:cNvPr id="20" name="Text 12"/>
          <p:cNvSpPr/>
          <p:nvPr/>
        </p:nvSpPr>
        <p:spPr>
          <a:xfrm>
            <a:off x="9670375" y="3308509"/>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Significant amount requires immediate attention.</a:t>
            </a:r>
            <a:endParaRPr lang="en-US" sz="1400" dirty="0"/>
          </a:p>
        </p:txBody>
      </p:sp>
      <p:sp>
        <p:nvSpPr>
          <p:cNvPr id="21" name="Text 13"/>
          <p:cNvSpPr/>
          <p:nvPr/>
        </p:nvSpPr>
        <p:spPr>
          <a:xfrm>
            <a:off x="9670375" y="3952518"/>
            <a:ext cx="4166116"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C2926"/>
                </a:solidFill>
                <a:latin typeface="Inter" pitchFamily="34" charset="0"/>
                <a:ea typeface="Inter" pitchFamily="34" charset="-122"/>
                <a:cs typeface="Inter" pitchFamily="34" charset="-120"/>
              </a:rPr>
              <a:t>Impacts cash flow and needs structured recovery plan.</a:t>
            </a:r>
            <a:endParaRPr lang="en-US" sz="1400" dirty="0"/>
          </a:p>
        </p:txBody>
      </p:sp>
      <p:pic>
        <p:nvPicPr>
          <p:cNvPr id="22" name="Picture 21">
            <a:extLst>
              <a:ext uri="{FF2B5EF4-FFF2-40B4-BE49-F238E27FC236}">
                <a16:creationId xmlns:a16="http://schemas.microsoft.com/office/drawing/2014/main" id="{D0E8A916-79C5-6CF4-159F-6EFB366F6EB0}"/>
              </a:ext>
            </a:extLst>
          </p:cNvPr>
          <p:cNvPicPr>
            <a:picLocks noChangeAspect="1"/>
          </p:cNvPicPr>
          <p:nvPr/>
        </p:nvPicPr>
        <p:blipFill>
          <a:blip r:embed="rId9"/>
          <a:srcRect l="35531" t="78670" r="27498" b="8812"/>
          <a:stretch>
            <a:fillRect/>
          </a:stretch>
        </p:blipFill>
        <p:spPr>
          <a:xfrm>
            <a:off x="12187559" y="7761815"/>
            <a:ext cx="2442841" cy="43741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TotalTime>
  <Words>331</Words>
  <Application>Microsoft Office PowerPoint</Application>
  <PresentationFormat>Custom</PresentationFormat>
  <Paragraphs>46</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Inter</vt:lpstr>
      <vt:lpstr>Bricolage Grotesque Semi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Sushant Arya</cp:lastModifiedBy>
  <cp:revision>2</cp:revision>
  <dcterms:created xsi:type="dcterms:W3CDTF">2025-08-05T12:18:25Z</dcterms:created>
  <dcterms:modified xsi:type="dcterms:W3CDTF">2025-08-05T16:24:13Z</dcterms:modified>
</cp:coreProperties>
</file>